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drawing16.xml" ContentType="application/vnd.ms-office.drawingml.diagramDrawing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rawing8.xml" ContentType="application/vnd.ms-office.drawingml.diagramDrawing+xml"/>
  <Override PartName="/ppt/diagrams/drawing13.xml" ContentType="application/vnd.ms-office.drawingml.diagramDrawing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2.xml" ContentType="application/vnd.ms-office.drawingml.diagramDrawing+xml"/>
  <Override PartName="/ppt/diagrams/drawing22.xml" ContentType="application/vnd.ms-office.drawingml.diagramDrawing+xml"/>
  <Override PartName="/ppt/diagrams/drawing7.xml" ContentType="application/vnd.ms-office.drawingml.diagramDrawing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rawing1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handoutMasterIdLst>
    <p:handoutMasterId r:id="rId19"/>
  </p:handoutMasterIdLst>
  <p:sldIdLst>
    <p:sldId id="305" r:id="rId2"/>
    <p:sldId id="313" r:id="rId3"/>
    <p:sldId id="315" r:id="rId4"/>
    <p:sldId id="316" r:id="rId5"/>
    <p:sldId id="317" r:id="rId6"/>
    <p:sldId id="318" r:id="rId7"/>
    <p:sldId id="319" r:id="rId8"/>
    <p:sldId id="321" r:id="rId9"/>
    <p:sldId id="322" r:id="rId10"/>
    <p:sldId id="324" r:id="rId11"/>
    <p:sldId id="325" r:id="rId12"/>
    <p:sldId id="329" r:id="rId13"/>
    <p:sldId id="330" r:id="rId14"/>
    <p:sldId id="326" r:id="rId15"/>
    <p:sldId id="327" r:id="rId16"/>
    <p:sldId id="33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5" autoAdjust="0"/>
    <p:restoredTop sz="94726" autoAdjust="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05D63E40-5A78-4FD0-94D4-EEDD5A54519F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3D966354-F726-4B58-AFF8-D2D97C0B8B0C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3EE543-A335-43FD-A857-13CCD5C0F8F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5927D72B-75A3-43C1-8A66-24A37E26AD43}" type="pres">
      <dgm:prSet presAssocID="{6C3EE543-A335-43FD-A857-13CCD5C0F8F2}" presName="Name0" presStyleCnt="0">
        <dgm:presLayoutVars>
          <dgm:dir/>
          <dgm:resizeHandles val="exact"/>
        </dgm:presLayoutVars>
      </dgm:prSet>
      <dgm:spPr/>
    </dgm:pt>
  </dgm:ptLst>
  <dgm:cxnLst>
    <dgm:cxn modelId="{19B65BB7-BDE7-4195-984E-FF55DDC5D74A}" type="presOf" srcId="{6C3EE543-A335-43FD-A857-13CCD5C0F8F2}" destId="{5927D72B-75A3-43C1-8A66-24A37E26AD4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976" y="0"/>
          <a:ext cx="2113359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976" y="0"/>
        <a:ext cx="2113359" cy="381000"/>
      </dsp:txXfrm>
    </dsp:sp>
    <dsp:sp modelId="{592670F2-EDA4-4888-8A82-6802DB07F5E3}">
      <dsp:nvSpPr>
        <dsp:cNvPr id="0" name=""/>
        <dsp:cNvSpPr/>
      </dsp:nvSpPr>
      <dsp:spPr>
        <a:xfrm>
          <a:off x="1693664" y="0"/>
          <a:ext cx="2113359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Principe</a:t>
          </a:r>
          <a:endParaRPr lang="fr-FR" sz="2100" kern="1200" dirty="0"/>
        </a:p>
      </dsp:txBody>
      <dsp:txXfrm>
        <a:off x="1693664" y="0"/>
        <a:ext cx="2113359" cy="3810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544" y="0"/>
          <a:ext cx="222542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544" y="0"/>
        <a:ext cx="2225426" cy="381000"/>
      </dsp:txXfrm>
    </dsp:sp>
    <dsp:sp modelId="{592670F2-EDA4-4888-8A82-6802DB07F5E3}">
      <dsp:nvSpPr>
        <dsp:cNvPr id="0" name=""/>
        <dsp:cNvSpPr/>
      </dsp:nvSpPr>
      <dsp:spPr>
        <a:xfrm>
          <a:off x="1782886" y="0"/>
          <a:ext cx="222542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82886" y="0"/>
        <a:ext cx="2225426" cy="381000"/>
      </dsp:txXfrm>
    </dsp:sp>
    <dsp:sp modelId="{C22334E0-5656-4028-8E38-75E2454EF7AF}">
      <dsp:nvSpPr>
        <dsp:cNvPr id="0" name=""/>
        <dsp:cNvSpPr/>
      </dsp:nvSpPr>
      <dsp:spPr>
        <a:xfrm>
          <a:off x="3563228" y="0"/>
          <a:ext cx="222542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Principe</a:t>
          </a:r>
          <a:endParaRPr lang="fr-FR" sz="2100" kern="1200" dirty="0"/>
        </a:p>
      </dsp:txBody>
      <dsp:txXfrm>
        <a:off x="3563228" y="0"/>
        <a:ext cx="2225426" cy="38100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544" y="0"/>
          <a:ext cx="222542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544" y="0"/>
        <a:ext cx="2225426" cy="381000"/>
      </dsp:txXfrm>
    </dsp:sp>
    <dsp:sp modelId="{592670F2-EDA4-4888-8A82-6802DB07F5E3}">
      <dsp:nvSpPr>
        <dsp:cNvPr id="0" name=""/>
        <dsp:cNvSpPr/>
      </dsp:nvSpPr>
      <dsp:spPr>
        <a:xfrm>
          <a:off x="1782886" y="0"/>
          <a:ext cx="222542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82886" y="0"/>
        <a:ext cx="2225426" cy="381000"/>
      </dsp:txXfrm>
    </dsp:sp>
    <dsp:sp modelId="{C22334E0-5656-4028-8E38-75E2454EF7AF}">
      <dsp:nvSpPr>
        <dsp:cNvPr id="0" name=""/>
        <dsp:cNvSpPr/>
      </dsp:nvSpPr>
      <dsp:spPr>
        <a:xfrm>
          <a:off x="3563228" y="0"/>
          <a:ext cx="222542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3563228" y="0"/>
        <a:ext cx="2225426" cy="3810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Applications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Dichotomie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Applications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Dichotomie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Applications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Puissance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err="1" smtClean="0"/>
            <a:t>Div</a:t>
          </a:r>
          <a:r>
            <a:rPr lang="fr-FR" sz="2100" kern="1200" dirty="0" smtClean="0"/>
            <a:t> &amp; </a:t>
          </a:r>
          <a:r>
            <a:rPr lang="fr-FR" sz="2100" kern="1200" dirty="0" err="1" smtClean="0"/>
            <a:t>Conq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Applications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Puissance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976" y="0"/>
          <a:ext cx="2113359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976" y="0"/>
        <a:ext cx="2113359" cy="381000"/>
      </dsp:txXfrm>
    </dsp:sp>
    <dsp:sp modelId="{592670F2-EDA4-4888-8A82-6802DB07F5E3}">
      <dsp:nvSpPr>
        <dsp:cNvPr id="0" name=""/>
        <dsp:cNvSpPr/>
      </dsp:nvSpPr>
      <dsp:spPr>
        <a:xfrm>
          <a:off x="1693664" y="0"/>
          <a:ext cx="2113359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693664" y="0"/>
        <a:ext cx="2113359" cy="38100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3036" y="0"/>
          <a:ext cx="215562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3036" y="0"/>
        <a:ext cx="2155626" cy="381000"/>
      </dsp:txXfrm>
    </dsp:sp>
    <dsp:sp modelId="{592670F2-EDA4-4888-8A82-6802DB07F5E3}">
      <dsp:nvSpPr>
        <dsp:cNvPr id="0" name=""/>
        <dsp:cNvSpPr/>
      </dsp:nvSpPr>
      <dsp:spPr>
        <a:xfrm>
          <a:off x="1727537" y="0"/>
          <a:ext cx="215562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Conclusion</a:t>
          </a:r>
          <a:endParaRPr lang="fr-FR" sz="2100" kern="1200" dirty="0"/>
        </a:p>
      </dsp:txBody>
      <dsp:txXfrm>
        <a:off x="1727537" y="0"/>
        <a:ext cx="2155626" cy="381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Factorielle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Factorielle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Itératif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Puissance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Puissance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Itératif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Euclide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3A7CB3-B940-4B7E-A05A-D43F483FE8C8}">
      <dsp:nvSpPr>
        <dsp:cNvPr id="0" name=""/>
        <dsp:cNvSpPr/>
      </dsp:nvSpPr>
      <dsp:spPr>
        <a:xfrm>
          <a:off x="2187" y="0"/>
          <a:ext cx="2195066" cy="381000"/>
        </a:xfrm>
        <a:prstGeom prst="homePlate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Récursivité</a:t>
          </a:r>
          <a:endParaRPr lang="fr-FR" sz="2100" kern="1200" dirty="0"/>
        </a:p>
      </dsp:txBody>
      <dsp:txXfrm>
        <a:off x="2187" y="0"/>
        <a:ext cx="2195066" cy="381000"/>
      </dsp:txXfrm>
    </dsp:sp>
    <dsp:sp modelId="{592670F2-EDA4-4888-8A82-6802DB07F5E3}">
      <dsp:nvSpPr>
        <dsp:cNvPr id="0" name=""/>
        <dsp:cNvSpPr/>
      </dsp:nvSpPr>
      <dsp:spPr>
        <a:xfrm>
          <a:off x="1758240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Exemples</a:t>
          </a:r>
          <a:endParaRPr lang="fr-FR" sz="2100" kern="1200" dirty="0"/>
        </a:p>
      </dsp:txBody>
      <dsp:txXfrm>
        <a:off x="1758240" y="0"/>
        <a:ext cx="2195066" cy="381000"/>
      </dsp:txXfrm>
    </dsp:sp>
    <dsp:sp modelId="{C22334E0-5656-4028-8E38-75E2454EF7AF}">
      <dsp:nvSpPr>
        <dsp:cNvPr id="0" name=""/>
        <dsp:cNvSpPr/>
      </dsp:nvSpPr>
      <dsp:spPr>
        <a:xfrm>
          <a:off x="351429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Euclide</a:t>
          </a:r>
          <a:endParaRPr lang="fr-FR" sz="2100" kern="1200" dirty="0"/>
        </a:p>
      </dsp:txBody>
      <dsp:txXfrm>
        <a:off x="3514293" y="0"/>
        <a:ext cx="2195066" cy="381000"/>
      </dsp:txXfrm>
    </dsp:sp>
    <dsp:sp modelId="{60F88932-906B-40C6-AE25-B7EDD4BB5690}">
      <dsp:nvSpPr>
        <dsp:cNvPr id="0" name=""/>
        <dsp:cNvSpPr/>
      </dsp:nvSpPr>
      <dsp:spPr>
        <a:xfrm>
          <a:off x="5272533" y="0"/>
          <a:ext cx="2195066" cy="38100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Itératif</a:t>
          </a:r>
          <a:endParaRPr lang="fr-FR" sz="2100" kern="1200" dirty="0"/>
        </a:p>
      </dsp:txBody>
      <dsp:txXfrm>
        <a:off x="5272533" y="0"/>
        <a:ext cx="2195066" cy="38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1DC3D-A149-41D6-AA32-C0C33D73E2A3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EC9D-5376-4619-B1E2-A07C31ACDB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D1A12-11D3-4EB7-9B15-E7C8E4DB269F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840D9-4B70-4E01-9B92-1BA3EE2DC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356309F-884D-4E76-A07F-37950293D853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07FC-77DA-4139-AB86-BF4312C7C63B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EE1BEB-2075-4F02-8D36-4C8DD2226A93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9FED-A1ED-4606-83AF-24AF45B5C821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30A20-EFF1-407A-A103-CA48121E1552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A158C2-28B5-4D31-BE60-B3A29BF79778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BCF2E3-7D93-4952-BDE3-638C48C0F0E0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1FC9-625B-4CE9-BE56-2DA104731076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9AE2-D84F-48B6-A3C5-9E3276D750E7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1FDB6-2115-4094-92D6-79C5691F5A5F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956CB68-A386-4808-B146-FE5CCF72F610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743201-EC5C-4C11-9862-F32BE4180687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/Relationships>
</file>

<file path=ppt/slides/_rels/slide13.xml.rels><?xml version="1.0" encoding="UTF-8" standalone="yes"?>
<Relationships xmlns="http://schemas.openxmlformats.org/package/2006/relationships"><Relationship Id="rId7" Type="http://schemas.microsoft.com/office/2007/relationships/diagramDrawing" Target="../diagrams/drawing14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Relationship Id="rId9" Type="http://schemas.microsoft.com/office/2007/relationships/diagramDrawing" Target="../diagrams/drawing15.xml"/></Relationships>
</file>

<file path=ppt/slides/_rels/slide15.xml.rels><?xml version="1.0" encoding="UTF-8" standalone="yes"?>
<Relationships xmlns="http://schemas.openxmlformats.org/package/2006/relationships"><Relationship Id="rId7" Type="http://schemas.microsoft.com/office/2007/relationships/diagramDrawing" Target="../diagrams/drawing16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oleObject1.bin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3.bin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4.bin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png"/><Relationship Id="rId9" Type="http://schemas.microsoft.com/office/2007/relationships/diagramDrawing" Target="../diagrams/drawing7.xml"/></Relationships>
</file>

<file path=ppt/slides/_rels/slide9.xml.rels><?xml version="1.0" encoding="UTF-8" standalone="yes"?>
<Relationships xmlns="http://schemas.openxmlformats.org/package/2006/relationships"><Relationship Id="rId7" Type="http://schemas.microsoft.com/office/2007/relationships/diagramDrawing" Target="../diagrams/drawing8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981200"/>
          </a:xfrm>
        </p:spPr>
        <p:txBody>
          <a:bodyPr>
            <a:normAutofit/>
          </a:bodyPr>
          <a:lstStyle/>
          <a:p>
            <a:r>
              <a:rPr lang="fr-FR" dirty="0" smtClean="0">
                <a:sym typeface="Wingdings" pitchFamily="2" charset="2"/>
              </a:rPr>
              <a:t>Principe et exemples</a:t>
            </a:r>
          </a:p>
          <a:p>
            <a:r>
              <a:rPr lang="fr-FR" dirty="0" smtClean="0"/>
              <a:t>Le paradigme « </a:t>
            </a:r>
            <a:r>
              <a:rPr lang="fr-FR" dirty="0" err="1" smtClean="0"/>
              <a:t>divide</a:t>
            </a:r>
            <a:r>
              <a:rPr lang="fr-FR" dirty="0" smtClean="0"/>
              <a:t> &amp; </a:t>
            </a:r>
            <a:r>
              <a:rPr lang="fr-FR" dirty="0" err="1" smtClean="0"/>
              <a:t>conquer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III. Récursivité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Diviser pour régner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Principe</a:t>
            </a:r>
          </a:p>
          <a:p>
            <a:pPr lvl="1"/>
            <a:r>
              <a:rPr lang="fr-FR" dirty="0" smtClean="0"/>
              <a:t>Scinder un problème en sous-problèmes</a:t>
            </a:r>
          </a:p>
          <a:p>
            <a:pPr lvl="2"/>
            <a:r>
              <a:rPr lang="fr-FR" dirty="0" smtClean="0"/>
              <a:t>De tailles équivalentes</a:t>
            </a:r>
          </a:p>
          <a:p>
            <a:pPr lvl="2"/>
            <a:r>
              <a:rPr lang="fr-FR" dirty="0" smtClean="0"/>
              <a:t>De même nature que le problème principal</a:t>
            </a:r>
          </a:p>
          <a:p>
            <a:pPr lvl="1"/>
            <a:r>
              <a:rPr lang="fr-FR" dirty="0" smtClean="0"/>
              <a:t>Sous-traiter puis agréger les résultats</a:t>
            </a:r>
          </a:p>
          <a:p>
            <a:r>
              <a:rPr lang="fr-FR" dirty="0" smtClean="0"/>
              <a:t>Paradigme de conception</a:t>
            </a:r>
          </a:p>
          <a:p>
            <a:pPr lvl="1"/>
            <a:r>
              <a:rPr lang="fr-FR" dirty="0" smtClean="0"/>
              <a:t>Récursif + équilibrage</a:t>
            </a:r>
          </a:p>
          <a:p>
            <a:r>
              <a:rPr lang="fr-FR" dirty="0" smtClean="0"/>
              <a:t>S’adapte très bien à un traitement distribué (//)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notables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Tris</a:t>
            </a:r>
          </a:p>
          <a:p>
            <a:pPr lvl="1"/>
            <a:r>
              <a:rPr lang="fr-FR" dirty="0" smtClean="0"/>
              <a:t>Tri rapide, tri fusion, …</a:t>
            </a:r>
          </a:p>
          <a:p>
            <a:r>
              <a:rPr lang="fr-FR" dirty="0" smtClean="0"/>
              <a:t>Compilation</a:t>
            </a:r>
          </a:p>
          <a:p>
            <a:pPr lvl="1"/>
            <a:r>
              <a:rPr lang="fr-FR" dirty="0" smtClean="0"/>
              <a:t>Analyse descendante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Exo: dichotomie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EN :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search</a:t>
            </a:r>
            <a:r>
              <a:rPr lang="fr-FR" dirty="0" smtClean="0"/>
              <a:t> </a:t>
            </a:r>
            <a:r>
              <a:rPr lang="fr-FR" dirty="0" err="1" smtClean="0"/>
              <a:t>algorithm</a:t>
            </a:r>
            <a:endParaRPr lang="fr-FR" dirty="0" smtClean="0"/>
          </a:p>
          <a:p>
            <a:r>
              <a:rPr lang="fr-FR" dirty="0" smtClean="0"/>
              <a:t>But : identifier une solution dans un espace de recherche</a:t>
            </a:r>
          </a:p>
          <a:p>
            <a:r>
              <a:rPr lang="fr-FR" dirty="0" smtClean="0"/>
              <a:t>Stratégie</a:t>
            </a:r>
          </a:p>
          <a:p>
            <a:pPr lvl="1"/>
            <a:r>
              <a:rPr lang="fr-FR" dirty="0" smtClean="0"/>
              <a:t>Diviser l’espace en deux</a:t>
            </a:r>
          </a:p>
          <a:p>
            <a:pPr lvl="1"/>
            <a:r>
              <a:rPr lang="fr-FR" dirty="0" smtClean="0"/>
              <a:t>Décider dans quelle moitié d’espace chercher</a:t>
            </a:r>
          </a:p>
          <a:p>
            <a:pPr lvl="1"/>
            <a:r>
              <a:rPr lang="fr-FR" dirty="0" smtClean="0"/>
              <a:t>Appliquer récursivement</a:t>
            </a:r>
          </a:p>
          <a:p>
            <a:pPr lvl="1"/>
            <a:r>
              <a:rPr lang="fr-FR" dirty="0" smtClean="0"/>
              <a:t>Arrêter quand l’espace se réduit à un seul élément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Application</a:t>
            </a:r>
          </a:p>
          <a:p>
            <a:pPr lvl="1"/>
            <a:r>
              <a:rPr lang="fr-FR" dirty="0" smtClean="0"/>
              <a:t>Recherche de racines de fonctions (théorème des valeurs intermédiaires)</a:t>
            </a:r>
          </a:p>
          <a:p>
            <a:r>
              <a:rPr lang="fr-FR" dirty="0" smtClean="0"/>
              <a:t>Exercice</a:t>
            </a:r>
          </a:p>
          <a:p>
            <a:pPr lvl="1"/>
            <a:r>
              <a:rPr lang="fr-FR" dirty="0" smtClean="0"/>
              <a:t>Concevoir un algorithme pour rechercher l’index, dans un tableau trié d’éléments d’un élément donné</a:t>
            </a:r>
          </a:p>
          <a:p>
            <a:pPr lvl="1"/>
            <a:r>
              <a:rPr lang="fr-FR" dirty="0" smtClean="0"/>
              <a:t>(et pour retourner 0 si cet élément n’est pas trouvé)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Exo: dichotomie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79343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Exo: exponentiation rapide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8600" y="3124200"/>
          <a:ext cx="2892425" cy="963613"/>
        </p:xfrm>
        <a:graphic>
          <a:graphicData uri="http://schemas.openxmlformats.org/presentationml/2006/ole">
            <p:oleObj spid="_x0000_s8194" name="Equation" r:id="rId3" imgW="1447560" imgH="482400" progId="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495800" y="2590800"/>
          <a:ext cx="4287837" cy="1978025"/>
        </p:xfrm>
        <a:graphic>
          <a:graphicData uri="http://schemas.openxmlformats.org/presentationml/2006/ole">
            <p:oleObj spid="_x0000_s8195" name="Equation" r:id="rId4" imgW="2145960" imgH="990360" progId="">
              <p:embed/>
            </p:oleObj>
          </a:graphicData>
        </a:graphic>
      </p:graphicFrame>
      <p:sp>
        <p:nvSpPr>
          <p:cNvPr id="10" name="Right Arrow 9"/>
          <p:cNvSpPr/>
          <p:nvPr/>
        </p:nvSpPr>
        <p:spPr>
          <a:xfrm>
            <a:off x="3352800" y="3429000"/>
            <a:ext cx="990600" cy="304800"/>
          </a:xfrm>
          <a:prstGeom prst="rightArrow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Exo: exponentiation rapide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79438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724400"/>
          </a:xfrm>
        </p:spPr>
        <p:txBody>
          <a:bodyPr>
            <a:normAutofit/>
          </a:bodyPr>
          <a:lstStyle/>
          <a:p>
            <a:r>
              <a:rPr lang="fr-FR" dirty="0" smtClean="0"/>
              <a:t>La version itérative est un peu plus performante que la version récursive d’un même algorithme</a:t>
            </a:r>
          </a:p>
          <a:p>
            <a:r>
              <a:rPr lang="fr-FR" dirty="0" smtClean="0"/>
              <a:t>Concevoir suivant le paradigme récursif du </a:t>
            </a:r>
            <a:r>
              <a:rPr lang="fr-FR" i="1" dirty="0" smtClean="0"/>
              <a:t>diviser pour régner</a:t>
            </a:r>
            <a:r>
              <a:rPr lang="fr-FR" dirty="0" smtClean="0"/>
              <a:t> produira généralement un algorithme radicalement plus performant que celui pensé suivant un paradigme itératif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 retenir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Récursivité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Algorithme récursif vs. itératif</a:t>
            </a:r>
          </a:p>
          <a:p>
            <a:pPr lvl="1"/>
            <a:r>
              <a:rPr lang="fr-FR" dirty="0" smtClean="0"/>
              <a:t>Qui s’appelle lui-même vs. non</a:t>
            </a:r>
          </a:p>
          <a:p>
            <a:r>
              <a:rPr lang="fr-FR" dirty="0" smtClean="0"/>
              <a:t>Lien filial avec les maths</a:t>
            </a:r>
          </a:p>
          <a:p>
            <a:pPr lvl="1"/>
            <a:r>
              <a:rPr lang="fr-FR" dirty="0" smtClean="0"/>
              <a:t>Définition du terme d’une suite par une récurrence</a:t>
            </a:r>
          </a:p>
          <a:p>
            <a:r>
              <a:rPr lang="fr-FR" dirty="0" smtClean="0"/>
              <a:t>Avantage</a:t>
            </a:r>
          </a:p>
          <a:p>
            <a:pPr lvl="1"/>
            <a:r>
              <a:rPr lang="fr-FR" dirty="0" smtClean="0"/>
              <a:t>Une conception plus simple</a:t>
            </a:r>
          </a:p>
          <a:p>
            <a:pPr lvl="2"/>
            <a:r>
              <a:rPr lang="fr-FR" dirty="0" smtClean="0"/>
              <a:t>moins de risque d’effets de bord</a:t>
            </a:r>
          </a:p>
          <a:p>
            <a:r>
              <a:rPr lang="fr-FR" dirty="0" smtClean="0"/>
              <a:t>Inconvénient</a:t>
            </a:r>
          </a:p>
          <a:p>
            <a:pPr lvl="1"/>
            <a:r>
              <a:rPr lang="fr-FR" dirty="0" smtClean="0"/>
              <a:t>Une complexité plus importante (pile d’appels)</a:t>
            </a:r>
          </a:p>
          <a:p>
            <a:pPr lvl="2"/>
            <a:r>
              <a:rPr lang="fr-FR" dirty="0" smtClean="0"/>
              <a:t>plus lent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factorielle</a:t>
            </a:r>
          </a:p>
          <a:p>
            <a:r>
              <a:rPr lang="fr-FR" dirty="0" smtClean="0"/>
              <a:t>La puissance (exponentiation)</a:t>
            </a:r>
          </a:p>
          <a:p>
            <a:r>
              <a:rPr lang="fr-FR" dirty="0" smtClean="0"/>
              <a:t>Le pgcd cf. Euclide</a:t>
            </a:r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factorielle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95600" y="1828800"/>
          <a:ext cx="3195638" cy="1014413"/>
        </p:xfrm>
        <a:graphic>
          <a:graphicData uri="http://schemas.openxmlformats.org/presentationml/2006/ole">
            <p:oleObj spid="_x0000_s1026" name="Equation" r:id="rId3" imgW="1600200" imgH="507960" progId="">
              <p:embed/>
            </p:oleObj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200400"/>
            <a:ext cx="7924800" cy="293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Diagram 9"/>
          <p:cNvGraphicFramePr/>
          <p:nvPr/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factorielle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71800" y="1906587"/>
          <a:ext cx="2941638" cy="912813"/>
        </p:xfrm>
        <a:graphic>
          <a:graphicData uri="http://schemas.openxmlformats.org/presentationml/2006/ole">
            <p:oleObj spid="_x0000_s2051" name="Equation" r:id="rId3" imgW="1473120" imgH="457200" progId="">
              <p:embed/>
            </p:oleObj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171825"/>
            <a:ext cx="79343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puissance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046413" y="1854200"/>
          <a:ext cx="2892425" cy="963613"/>
        </p:xfrm>
        <a:graphic>
          <a:graphicData uri="http://schemas.openxmlformats.org/presentationml/2006/ole">
            <p:oleObj spid="_x0000_s3074" name="Equation" r:id="rId3" imgW="1447560" imgH="482400" progId="">
              <p:embed/>
            </p:oleObj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3200400"/>
            <a:ext cx="79343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puissance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908300" y="1781175"/>
          <a:ext cx="3068638" cy="1165225"/>
        </p:xfrm>
        <a:graphic>
          <a:graphicData uri="http://schemas.openxmlformats.org/presentationml/2006/ole">
            <p:oleObj spid="_x0000_s4098" name="Equation" r:id="rId3" imgW="1536480" imgH="583920" progId="">
              <p:embed/>
            </p:oleObj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0" y="6477000"/>
          <a:ext cx="7467600" cy="38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3200400"/>
            <a:ext cx="79248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Euclide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06713" y="1828800"/>
          <a:ext cx="3171825" cy="1014413"/>
        </p:xfrm>
        <a:graphic>
          <a:graphicData uri="http://schemas.openxmlformats.org/presentationml/2006/ole">
            <p:oleObj spid="_x0000_s5122" name="Equation" r:id="rId3" imgW="1587240" imgH="507960" progId="">
              <p:embed/>
            </p:oleObj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200400"/>
            <a:ext cx="46905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Euclide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350"/>
            <a:ext cx="79438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3362</TotalTime>
  <Words>277</Words>
  <Application>Microsoft Office PowerPoint</Application>
  <PresentationFormat>Affichage à l'écran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8" baseType="lpstr">
      <vt:lpstr>Median</vt:lpstr>
      <vt:lpstr>Equation</vt:lpstr>
      <vt:lpstr>III. Récursivité</vt:lpstr>
      <vt:lpstr>Récursivité</vt:lpstr>
      <vt:lpstr>Exemples</vt:lpstr>
      <vt:lpstr>La factorielle</vt:lpstr>
      <vt:lpstr>La factorielle</vt:lpstr>
      <vt:lpstr>La puissance</vt:lpstr>
      <vt:lpstr>La puissance</vt:lpstr>
      <vt:lpstr>Euclide</vt:lpstr>
      <vt:lpstr>Euclide</vt:lpstr>
      <vt:lpstr>Diviser pour régner</vt:lpstr>
      <vt:lpstr>Exemples notables</vt:lpstr>
      <vt:lpstr>Exo: dichotomie</vt:lpstr>
      <vt:lpstr>Exo: dichotomie</vt:lpstr>
      <vt:lpstr>Exo: exponentiation rapide</vt:lpstr>
      <vt:lpstr>Exo: exponentiation rapide</vt:lpstr>
      <vt:lpstr>A retenir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De Données</dc:title>
  <dc:creator>Pepper</dc:creator>
  <cp:lastModifiedBy>kassel</cp:lastModifiedBy>
  <cp:revision>309</cp:revision>
  <dcterms:created xsi:type="dcterms:W3CDTF">2006-08-16T00:00:00Z</dcterms:created>
  <dcterms:modified xsi:type="dcterms:W3CDTF">2011-10-11T13:52:43Z</dcterms:modified>
</cp:coreProperties>
</file>